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59" r:id="rId2"/>
    <p:sldId id="256" r:id="rId3"/>
    <p:sldId id="260" r:id="rId4"/>
    <p:sldId id="261" r:id="rId5"/>
    <p:sldId id="269" r:id="rId6"/>
    <p:sldId id="262" r:id="rId7"/>
    <p:sldId id="503" r:id="rId8"/>
    <p:sldId id="1135" r:id="rId9"/>
    <p:sldId id="452" r:id="rId10"/>
    <p:sldId id="2843" r:id="rId11"/>
    <p:sldId id="2844" r:id="rId12"/>
    <p:sldId id="1136" r:id="rId13"/>
    <p:sldId id="2845" r:id="rId14"/>
    <p:sldId id="2846" r:id="rId15"/>
    <p:sldId id="2847" r:id="rId16"/>
    <p:sldId id="2848" r:id="rId17"/>
    <p:sldId id="266" r:id="rId18"/>
    <p:sldId id="2852" r:id="rId19"/>
    <p:sldId id="2853" r:id="rId20"/>
    <p:sldId id="268" r:id="rId21"/>
    <p:sldId id="2854" r:id="rId22"/>
    <p:sldId id="274" r:id="rId23"/>
    <p:sldId id="2855" r:id="rId24"/>
    <p:sldId id="2856" r:id="rId25"/>
    <p:sldId id="2857" r:id="rId26"/>
    <p:sldId id="277" r:id="rId27"/>
    <p:sldId id="279" r:id="rId28"/>
    <p:sldId id="2850" r:id="rId29"/>
    <p:sldId id="498" r:id="rId30"/>
    <p:sldId id="499" r:id="rId31"/>
    <p:sldId id="500" r:id="rId32"/>
    <p:sldId id="270" r:id="rId33"/>
    <p:sldId id="271" r:id="rId34"/>
    <p:sldId id="272" r:id="rId35"/>
    <p:sldId id="273" r:id="rId36"/>
    <p:sldId id="275" r:id="rId37"/>
    <p:sldId id="276" r:id="rId38"/>
    <p:sldId id="280" r:id="rId39"/>
    <p:sldId id="282" r:id="rId40"/>
    <p:sldId id="278" r:id="rId41"/>
    <p:sldId id="281" r:id="rId42"/>
    <p:sldId id="2849" r:id="rId43"/>
    <p:sldId id="504" r:id="rId44"/>
    <p:sldId id="265" r:id="rId45"/>
    <p:sldId id="285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5" autoAdjust="0"/>
    <p:restoredTop sz="90574" autoAdjust="0"/>
  </p:normalViewPr>
  <p:slideViewPr>
    <p:cSldViewPr snapToGrid="0">
      <p:cViewPr varScale="1">
        <p:scale>
          <a:sx n="62" d="100"/>
          <a:sy n="62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A6DA-FAB4-413E-BFE9-64ADDE8E9EE6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41A70-631D-407F-9683-746EC1476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2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1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2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0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9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1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94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23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70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6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3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Colin and I – Lonely</a:t>
            </a:r>
          </a:p>
          <a:p>
            <a:r>
              <a:rPr lang="en-GB" dirty="0"/>
              <a:t>Seamus Quinn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Journey, not a destination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SB joining was big impact</a:t>
            </a:r>
          </a:p>
          <a:p>
            <a:r>
              <a:rPr lang="en-GB" dirty="0"/>
              <a:t>We have come a long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8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41A70-631D-407F-9683-746EC1476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1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69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7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36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8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25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03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74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50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1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96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63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10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</a:t>
            </a:r>
            <a:r>
              <a:rPr lang="en-GB" sz="1600" dirty="0">
                <a:latin typeface="Myriad Pro Light" panose="020B0403030403020204"/>
              </a:rPr>
              <a:t>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81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41A70-631D-407F-9683-746EC1476F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714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7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2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3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3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5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5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hear from each of the Board Members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41A70-631D-407F-9683-746EC1476F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B155-5ABD-40DB-A441-0806A786E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AD35F-0DBA-4CED-93BA-A855397A7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165A-1750-4DE0-AE81-5F8FE0CD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7B04-FE0A-4DAF-8904-43F6D6AB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D64D-FDF0-420F-A6EC-99A60D17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3FAC-0A22-4A89-A394-360507E8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3D41F-63BD-410F-BB61-88EE82FF0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16533-3D2A-4870-A744-4971A014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499D-5BD3-4C0D-AC0E-A14F078D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955A6-59A4-49A4-BE8E-4502F24F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7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68D80-9A9F-400F-BC66-E924EA81C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69486-9A1F-479C-8B42-E47CA0F2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4429F-8D8D-4676-A3FA-71E691E5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9C590-7CD5-44BB-8D25-DBB3475C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0BE2-EE2D-44CF-9E45-46C2375F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159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D727-DAA7-4F06-A853-3719229B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B9BC4-36A3-4B50-97E5-F0A1377F5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7CB3-108C-46AD-8003-4D4B60A8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F7928-C9B9-4B02-AB33-44CEEDC7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B0E2-9C4A-4B0E-B9C0-5535A4C6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8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58AF8-E1CF-4434-82CD-8F28996F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3FE84-A408-43DA-AE54-310E21A9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4238E-0400-48E8-9862-8A7F1337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482A-BF79-4B99-92E0-87E47088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11984-0F14-46F1-9D8A-972EBB9A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5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065B-0497-4C55-BB64-10F4D0D5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AAEA-D219-4325-ACC8-610296CDC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B87C-9E1A-4BAB-BE52-296EFEE89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41669-3229-4A55-964C-57ACD4DA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E6A8C-CD43-402C-999A-AB5D3174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F70CE-A24A-432F-853B-D517FF9D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E697-0F0A-4113-B565-AE5FD29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66AF7-22B0-4DC9-8166-C1C422166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F496E-E6B5-45D0-AC64-40E629EFD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7211E-A7E7-4080-B1F9-BFA61CB8D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F247E-7055-4800-A55D-080D859BB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94B40-551D-47B1-A842-E89529E8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6DA1A-987E-40A0-AD98-3547D58A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96976-4CCF-4CD1-8856-16BCB50A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1B7E-9ED1-4CED-8568-65B3421B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12C87-D4F8-41E7-90CF-027A4A8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D67C-87CA-4715-8FC8-57BD6A24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D786D-F2FE-42CE-9289-7A08672A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50C2B-4E4F-47A8-9CF7-0EFF9727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644B4-7FB1-4C77-8D59-9E554E4F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7B517-090B-4858-BF9B-9DA07FB2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C745-5E1E-4D1B-91C6-3E2874CA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C2F4-E65C-4918-BFE7-1BE96115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1A31-AC37-47BA-933D-CE99D670B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8CDD4-A766-4511-866D-E54B22C4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0A376-0C41-4948-8466-49CD028F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B6192-8289-45BA-A602-F95D8988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5784-8EEC-4973-B6F2-B7BAD202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98E53-5CF2-4E13-8004-3510543DC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FFF2A-EED3-4481-966B-7FD462639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08833-0AEC-453D-A2F9-8F167A47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F4296-663D-43ED-A47A-A67905D2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A059A-6492-4A45-93AC-37AAB2B8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7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7381C-113B-4FBE-AA84-E4D269A3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0EF8-7F25-4FE8-8EA1-6E354B4E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D2285-C2A6-4AA3-BCCB-75D10F7D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17DB-A61F-499B-B84F-82E6BD178357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2F95-FCED-42E9-9F3F-A594B640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2FDF-348C-4C4F-BCCA-C34B9738A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7008-6FD9-4F17-936C-33853C74DE0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34D27CE3-1039-402E-8E2F-D7C2A18498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-41564" y="-23430"/>
            <a:ext cx="12251759" cy="690645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-ug.co.uk/how-to-become-a-member" TargetMode="Externa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D230A491-5527-49F2-9C2C-026F8820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5573726" y="0"/>
            <a:ext cx="6631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F6DA0EF8-AE4A-4D01-AE32-7D010DC5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-20782" y="0"/>
            <a:ext cx="6013622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E290F-A38E-41DD-90B2-3B07A383D938}"/>
              </a:ext>
            </a:extLst>
          </p:cNvPr>
          <p:cNvSpPr txBox="1"/>
          <p:nvPr/>
        </p:nvSpPr>
        <p:spPr>
          <a:xfrm>
            <a:off x="398413" y="2654878"/>
            <a:ext cx="794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Mike Ryan – </a:t>
            </a:r>
            <a:r>
              <a:rPr lang="en-GB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i-</a:t>
            </a:r>
            <a:r>
              <a:rPr lang="en-GB" sz="4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UG</a:t>
            </a:r>
            <a:r>
              <a:rPr lang="en-GB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Chairman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F4F60-B839-43FB-89BE-10D8D46D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0000">
                        <a14:foregroundMark x1="33556" y1="43667" x2="24889" y2="39333"/>
                        <a14:foregroundMark x1="25618" y1="63539" x2="21333" y2="60667"/>
                        <a14:foregroundMark x1="21333" y1="60667" x2="20667" y2="62667"/>
                        <a14:foregroundMark x1="24000" y1="60000" x2="12222" y2="56333"/>
                        <a14:foregroundMark x1="12222" y1="56333" x2="6667" y2="70000"/>
                        <a14:backgroundMark x1="33111" y1="58000" x2="33333" y2="76333"/>
                        <a14:backgroundMark x1="33333" y1="76333" x2="46889" y2="74333"/>
                        <a14:backgroundMark x1="46889" y1="74333" x2="60000" y2="62333"/>
                        <a14:backgroundMark x1="60000" y1="62333" x2="61778" y2="47333"/>
                        <a14:backgroundMark x1="52889" y1="76000" x2="72667" y2="41333"/>
                        <a14:backgroundMark x1="72667" y1="41333" x2="83111" y2="35000"/>
                        <a14:backgroundMark x1="83111" y1="35000" x2="88889" y2="60333"/>
                        <a14:backgroundMark x1="88889" y1="60333" x2="84000" y2="81667"/>
                        <a14:backgroundMark x1="84000" y1="81667" x2="73333" y2="87333"/>
                        <a14:backgroundMark x1="73333" y1="87333" x2="56222" y2="83000"/>
                        <a14:backgroundMark x1="56222" y1="83000" x2="51778" y2="78333"/>
                      </a14:backgroundRemoval>
                    </a14:imgEffect>
                  </a14:imgLayer>
                </a14:imgProps>
              </a:ext>
            </a:extLst>
          </a:blip>
          <a:srcRect t="35440" r="59653"/>
          <a:stretch/>
        </p:blipFill>
        <p:spPr>
          <a:xfrm>
            <a:off x="4598624" y="5472752"/>
            <a:ext cx="1729388" cy="184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2C620-71CD-498D-95FD-DE4588FA2C84}"/>
              </a:ext>
            </a:extLst>
          </p:cNvPr>
          <p:cNvSpPr txBox="1"/>
          <p:nvPr/>
        </p:nvSpPr>
        <p:spPr>
          <a:xfrm>
            <a:off x="1602115" y="182542"/>
            <a:ext cx="794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i-</a:t>
            </a:r>
            <a:r>
              <a:rPr lang="en-GB" sz="4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UG community Keynote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Myriad Pro Light" panose="020B0403030403020204" pitchFamily="34" charset="0"/>
              </a:rPr>
              <a:t>Building and Managing a User Group</a:t>
            </a: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5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Make contact, drop in on an event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 eaLnBrk="1" hangingPunct="1"/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3513" y="184214"/>
            <a:ext cx="8604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One day we will be able to travel again</a:t>
            </a: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4F869-DFB4-41C4-B09E-611EA5F04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92" y="1052514"/>
            <a:ext cx="3482460" cy="4974943"/>
          </a:xfrm>
          <a:prstGeom prst="rect">
            <a:avLst/>
          </a:prstGeom>
        </p:spPr>
      </p:pic>
      <p:pic>
        <p:nvPicPr>
          <p:cNvPr id="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7E50D05-A37E-4CC1-A96E-5960B82E9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914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rgbClr val="059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rgbClr val="059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GB" sz="2800" dirty="0">
              <a:solidFill>
                <a:srgbClr val="4D4D4D"/>
              </a:solidFill>
              <a:latin typeface="Calibri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rgbClr val="B21D04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lvl="1" eaLnBrk="1" hangingPunct="1"/>
            <a:endParaRPr lang="en-GB" sz="20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5520" y="116633"/>
            <a:ext cx="8604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Make learn more than just IBM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i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 skills</a:t>
            </a:r>
            <a:endParaRPr lang="en-GB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55D3707-D8E3-4E99-A453-989A65B76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73A960-BD98-447C-9D36-DE56D755F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20117" y="762964"/>
            <a:ext cx="7628742" cy="57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91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rgbClr val="059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rgbClr val="059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marL="914400" lvl="2" indent="0">
              <a:buNone/>
            </a:pPr>
            <a:endParaRPr lang="en-GB" dirty="0">
              <a:solidFill>
                <a:srgbClr val="4D4D4D"/>
              </a:solidFill>
              <a:latin typeface="Calibri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rgbClr val="B21D04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lvl="1" eaLnBrk="1" hangingPunct="1"/>
            <a:endParaRPr lang="en-GB" sz="20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8524" y="116633"/>
            <a:ext cx="81339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Practice what we preach </a:t>
            </a:r>
          </a:p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 </a:t>
            </a:r>
          </a:p>
          <a:p>
            <a:endParaRPr lang="en-GB" sz="3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i-UG event management running on IBM I</a:t>
            </a:r>
          </a:p>
          <a:p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Delivering IBM i for a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iPower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events</a:t>
            </a:r>
            <a:b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Next we plan to make IBM i available to you</a:t>
            </a:r>
            <a:b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Virtual loan IBM i LPAR for members </a:t>
            </a: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654E44B2-D52D-4E93-A5CD-4356A8FA6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EDC12-5A4A-4943-BCDA-635022158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904" y="243496"/>
            <a:ext cx="2298123" cy="15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rgbClr val="059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rgbClr val="059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marL="914400" lvl="2" indent="0">
              <a:buNone/>
            </a:pPr>
            <a:endParaRPr lang="en-GB" dirty="0">
              <a:solidFill>
                <a:srgbClr val="4D4D4D"/>
              </a:solidFill>
              <a:latin typeface="Calibri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rgbClr val="B21D04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lvl="1" eaLnBrk="1" hangingPunct="1"/>
            <a:endParaRPr lang="en-GB" sz="20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8524" y="116632"/>
            <a:ext cx="81339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What we talk about</a:t>
            </a:r>
          </a:p>
          <a:p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GB" sz="3200" b="1" dirty="0">
              <a:solidFill>
                <a:prstClr val="black"/>
              </a:solidFill>
            </a:endParaRPr>
          </a:p>
          <a:p>
            <a:pPr lvl="1"/>
            <a:endParaRPr lang="en-GB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How do we decide what to talk about?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i-UG committee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	Feedback from i-UG members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	IBM Champion Program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CEAC – Common Europe Advisory Council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IBM RFE website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Other Common Organisations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	Online articles such as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PowerWire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IBM Early Adopter (Beta Test)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5EE21-C49A-40F1-8E52-F4BBA1FD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04" y="91096"/>
            <a:ext cx="2298123" cy="1510402"/>
          </a:xfrm>
          <a:prstGeom prst="rect">
            <a:avLst/>
          </a:prstGeom>
        </p:spPr>
      </p:pic>
      <p:pic>
        <p:nvPicPr>
          <p:cNvPr id="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18A33904-BC65-41E4-A817-CA9A958D8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230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rgbClr val="059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rgbClr val="059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marL="914400" lvl="2" indent="0">
              <a:buNone/>
            </a:pPr>
            <a:endParaRPr lang="en-GB" dirty="0">
              <a:solidFill>
                <a:srgbClr val="4D4D4D"/>
              </a:solidFill>
              <a:latin typeface="Calibri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rgbClr val="B21D04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lvl="1" eaLnBrk="1" hangingPunct="1"/>
            <a:endParaRPr lang="en-GB" sz="20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8524" y="116632"/>
            <a:ext cx="81339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Our Speakers</a:t>
            </a:r>
          </a:p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 </a:t>
            </a:r>
          </a:p>
          <a:p>
            <a:endParaRPr lang="en-GB" sz="3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How do we get speakers?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Because of you they come to us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	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How do we discover new speakers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You tell us, so please keep telling us!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9C9FF-2E1A-4F81-86D4-20825F56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04" y="-38791"/>
            <a:ext cx="2298123" cy="1510402"/>
          </a:xfrm>
          <a:prstGeom prst="rect">
            <a:avLst/>
          </a:prstGeom>
        </p:spPr>
      </p:pic>
      <p:pic>
        <p:nvPicPr>
          <p:cNvPr id="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DB02731C-F24A-46F8-B71A-2560A49E4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06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rgbClr val="059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rgbClr val="059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marL="914400" lvl="2" indent="0">
              <a:buNone/>
            </a:pPr>
            <a:endParaRPr lang="en-GB" dirty="0">
              <a:solidFill>
                <a:srgbClr val="4D4D4D"/>
              </a:solidFill>
              <a:latin typeface="Calibri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rgbClr val="B21D04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lvl="1" eaLnBrk="1" hangingPunct="1"/>
            <a:endParaRPr lang="en-GB" sz="20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40804"/>
            <a:ext cx="81339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What else do we do</a:t>
            </a:r>
          </a:p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 </a:t>
            </a:r>
          </a:p>
          <a:p>
            <a:endParaRPr lang="en-GB" sz="32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Officially we call it networking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You meet the sponsors, the members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 	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Unofficially, we are a dating agency 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You talk to us and get a recommendation</a:t>
            </a:r>
            <a:b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We help with testimonials, recruitment, …</a:t>
            </a:r>
          </a:p>
          <a:p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Help with your RFE’s</a:t>
            </a:r>
          </a:p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	Champion your cause via CEAC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B966A-69CE-432F-9FA7-5F83EA0E5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04" y="91096"/>
            <a:ext cx="2298123" cy="1510402"/>
          </a:xfrm>
          <a:prstGeom prst="rect">
            <a:avLst/>
          </a:prstGeom>
        </p:spPr>
      </p:pic>
      <p:pic>
        <p:nvPicPr>
          <p:cNvPr id="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3734FC5-A4B8-4DD0-97EA-A101D37D9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93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D230A491-5527-49F2-9C2C-026F8820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5573726" y="0"/>
            <a:ext cx="6631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F6DA0EF8-AE4A-4D01-AE32-7D010DC5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-20782" y="0"/>
            <a:ext cx="6013622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F4F60-B839-43FB-89BE-10D8D46D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0000">
                        <a14:foregroundMark x1="33556" y1="43667" x2="24889" y2="39333"/>
                        <a14:foregroundMark x1="25618" y1="63539" x2="21333" y2="60667"/>
                        <a14:foregroundMark x1="21333" y1="60667" x2="20667" y2="62667"/>
                        <a14:foregroundMark x1="24000" y1="60000" x2="12222" y2="56333"/>
                        <a14:foregroundMark x1="12222" y1="56333" x2="6667" y2="70000"/>
                        <a14:backgroundMark x1="33111" y1="58000" x2="33333" y2="76333"/>
                        <a14:backgroundMark x1="33333" y1="76333" x2="46889" y2="74333"/>
                        <a14:backgroundMark x1="46889" y1="74333" x2="60000" y2="62333"/>
                        <a14:backgroundMark x1="60000" y1="62333" x2="61778" y2="47333"/>
                        <a14:backgroundMark x1="52889" y1="76000" x2="72667" y2="41333"/>
                        <a14:backgroundMark x1="72667" y1="41333" x2="83111" y2="35000"/>
                        <a14:backgroundMark x1="83111" y1="35000" x2="88889" y2="60333"/>
                        <a14:backgroundMark x1="88889" y1="60333" x2="84000" y2="81667"/>
                        <a14:backgroundMark x1="84000" y1="81667" x2="73333" y2="87333"/>
                        <a14:backgroundMark x1="73333" y1="87333" x2="56222" y2="83000"/>
                        <a14:backgroundMark x1="56222" y1="83000" x2="51778" y2="78333"/>
                      </a14:backgroundRemoval>
                    </a14:imgEffect>
                  </a14:imgLayer>
                </a14:imgProps>
              </a:ext>
            </a:extLst>
          </a:blip>
          <a:srcRect t="35440" r="59653"/>
          <a:stretch/>
        </p:blipFill>
        <p:spPr>
          <a:xfrm>
            <a:off x="4598624" y="5472752"/>
            <a:ext cx="1729388" cy="184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381DCA-A577-409B-8FEC-8AAC27508C4D}"/>
              </a:ext>
            </a:extLst>
          </p:cNvPr>
          <p:cNvSpPr txBox="1"/>
          <p:nvPr/>
        </p:nvSpPr>
        <p:spPr>
          <a:xfrm>
            <a:off x="629834" y="1688523"/>
            <a:ext cx="67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Steve Cast - Marketing Co-Ordinator</a:t>
            </a:r>
          </a:p>
        </p:txBody>
      </p:sp>
    </p:spTree>
    <p:extLst>
      <p:ext uri="{BB962C8B-B14F-4D97-AF65-F5344CB8AC3E}">
        <p14:creationId xmlns:p14="http://schemas.microsoft.com/office/powerpoint/2010/main" val="345165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43753" y="1285361"/>
            <a:ext cx="79612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Why am I here?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promote the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-UG across all platforms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keep our brand consistent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evangelise about our group everywhere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deliver benefit to all members: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Individual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Company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Vendor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C000"/>
                </a:solidFill>
                <a:latin typeface="Myriad Pro Light" panose="020B0403030403020204" pitchFamily="34" charset="0"/>
              </a:rPr>
              <a:t>Other? Watch this space ….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spread the word about events and membership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retain membership levels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ensure long term financial viability</a:t>
            </a:r>
          </a:p>
          <a:p>
            <a:pPr marL="914400" lvl="1" indent="-457200">
              <a:buFontTx/>
              <a:buChar char="-"/>
            </a:pP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9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282BCBA3-9564-4E8C-8B72-3D8C63EC1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100 Days in 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……  The Good, The Bad and the Ugly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 Good – The welcome, the teamwork and the spirit </a:t>
            </a: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What a welcoming and supportive group the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-UG are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What an amazing team the committee are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Our “carry on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i-ug</a:t>
            </a:r>
            <a:r>
              <a:rPr lang="en-GB" sz="2800" i="1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ing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” spirit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9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E9EFF96-1BCC-4D53-954A-43E7EFD3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100 Days in 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……  The Good, The Bad and the Ugly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 Bad – Covid, Commitment and Planning</a:t>
            </a: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Planning a hybrid event is exponentially harder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Finding the time.  How do Mike, Colin and Brad do it?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Taking longer to take stock than expected.  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9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E8D7B9C0-AC6F-4165-95A7-0D24665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FF43BA0-5714-4568-8A12-771F83CE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5560847" y="0"/>
            <a:ext cx="6631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-25975" y="-15585"/>
            <a:ext cx="6013622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FC8555-A6DC-4EF2-B53D-0A8F97E50F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0000">
                        <a14:foregroundMark x1="33556" y1="43667" x2="24889" y2="39333"/>
                        <a14:foregroundMark x1="25618" y1="63539" x2="21333" y2="60667"/>
                        <a14:foregroundMark x1="21333" y1="60667" x2="20667" y2="62667"/>
                        <a14:foregroundMark x1="24000" y1="60000" x2="12222" y2="56333"/>
                        <a14:foregroundMark x1="12222" y1="56333" x2="6667" y2="70000"/>
                        <a14:backgroundMark x1="33111" y1="58000" x2="33333" y2="76333"/>
                        <a14:backgroundMark x1="33333" y1="76333" x2="46889" y2="74333"/>
                        <a14:backgroundMark x1="46889" y1="74333" x2="60000" y2="62333"/>
                        <a14:backgroundMark x1="60000" y1="62333" x2="61778" y2="47333"/>
                        <a14:backgroundMark x1="52889" y1="76000" x2="72667" y2="41333"/>
                        <a14:backgroundMark x1="72667" y1="41333" x2="83111" y2="35000"/>
                        <a14:backgroundMark x1="83111" y1="35000" x2="88889" y2="60333"/>
                        <a14:backgroundMark x1="88889" y1="60333" x2="84000" y2="81667"/>
                        <a14:backgroundMark x1="84000" y1="81667" x2="73333" y2="87333"/>
                        <a14:backgroundMark x1="73333" y1="87333" x2="56222" y2="83000"/>
                        <a14:backgroundMark x1="56222" y1="83000" x2="51778" y2="78333"/>
                      </a14:backgroundRemoval>
                    </a14:imgEffect>
                  </a14:imgLayer>
                </a14:imgProps>
              </a:ext>
            </a:extLst>
          </a:blip>
          <a:srcRect t="35440" r="59653"/>
          <a:stretch/>
        </p:blipFill>
        <p:spPr>
          <a:xfrm>
            <a:off x="4598624" y="5472752"/>
            <a:ext cx="1729388" cy="18447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F1D033-434C-4117-BFC5-CA0151798BD5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Building and managing a User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64E00-F622-4BB0-BCCA-74373B0CAC43}"/>
              </a:ext>
            </a:extLst>
          </p:cNvPr>
          <p:cNvSpPr txBox="1"/>
          <p:nvPr/>
        </p:nvSpPr>
        <p:spPr>
          <a:xfrm>
            <a:off x="725170" y="1849272"/>
            <a:ext cx="62506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It sounds easy when you say it quickly…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It always feels like you are climbing a mountain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What you </a:t>
            </a:r>
            <a:r>
              <a:rPr lang="en-GB" sz="2400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can’t 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see in this image…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Why do we do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Let’s have a look at: 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What is i-UG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What our Core Values are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The key players and their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Just one of the initiatives (STEM)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100 Days in 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……  The Good, The Bad and the Ugly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 Ugly – Brand Rationalisation Challenges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No Mike, not our website or graphics, but our hashtag</a:t>
            </a: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40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#iug</a:t>
            </a: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We are not the international ugly group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nor are we the Independent University of Geneva,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F84177E-72BD-42CD-B4BF-B6F3DB01B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Done So Far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Asset and Supplier Review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Met with, and continue to review, our social media partners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Refreshed the website and taken ownership of this asset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Increased mailings via Mailchimp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Promoted March and July Events</a:t>
            </a: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64D7D2C-7DA6-4AC3-9CE4-DDE77CA3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Done So Far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Member Engagement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Kept our message on point 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Increased membership numbers 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Prevented member attrition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Met with several Vendor Group Members</a:t>
            </a: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64D7D2C-7DA6-4AC3-9CE4-DDE77CA3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Done So Far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Event Management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Assisted Vendor Members for International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-Power 2021(h)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Increased event awareness via Mailchimp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Visited the venue for International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-Power 2022(h)</a:t>
            </a: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64D7D2C-7DA6-4AC3-9CE4-DDE77CA3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5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Still To Do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Asset and Suppliers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Review value from our social media partners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Consider the website relaunch/brand for 2022 onward</a:t>
            </a:r>
          </a:p>
          <a:p>
            <a:pPr lvl="1"/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64D7D2C-7DA6-4AC3-9CE4-DDE77CA3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Still To Do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Member Engagement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Increase membership numbers 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Prevent member attrition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Meet with all Vendor Group Members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Regular membership comms; </a:t>
            </a:r>
            <a:r>
              <a:rPr lang="en-GB" sz="2800" dirty="0">
                <a:solidFill>
                  <a:srgbClr val="FFC000"/>
                </a:solidFill>
                <a:latin typeface="Myriad Pro Light" panose="020B0403030403020204" pitchFamily="34" charset="0"/>
              </a:rPr>
              <a:t>by segment?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Increased membership value; </a:t>
            </a:r>
            <a:r>
              <a:rPr lang="en-GB" sz="2800" dirty="0">
                <a:solidFill>
                  <a:srgbClr val="FFC000"/>
                </a:solidFill>
                <a:latin typeface="Myriad Pro Light" panose="020B0403030403020204" pitchFamily="34" charset="0"/>
              </a:rPr>
              <a:t>discounts?</a:t>
            </a: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64D7D2C-7DA6-4AC3-9CE4-DDE77CA3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59338" y="1504889"/>
            <a:ext cx="99978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Work In Progress</a:t>
            </a: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Event Management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Plan 2022 events including International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-Power 2022(h)</a:t>
            </a:r>
          </a:p>
          <a:p>
            <a:pPr marL="914400" lvl="1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Consider focussed/special interest groups</a:t>
            </a: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564D7D2C-7DA6-4AC3-9CE4-DDE77CA3B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-20469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un over snow mountain">
            <a:extLst>
              <a:ext uri="{FF2B5EF4-FFF2-40B4-BE49-F238E27FC236}">
                <a16:creationId xmlns:a16="http://schemas.microsoft.com/office/drawing/2014/main" id="{F21092D8-DBD8-45CD-B8F7-221E2FC9B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7278" b="-534"/>
          <a:stretch/>
        </p:blipFill>
        <p:spPr>
          <a:xfrm>
            <a:off x="7803573" y="44079"/>
            <a:ext cx="4388426" cy="6865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DBFB7-B6EA-4119-B90E-0BCB83944DBC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the </a:t>
            </a:r>
            <a:r>
              <a:rPr lang="en-GB" sz="32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-UG – Steve 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E06B8-27EB-43E2-89A9-8F2636C07728}"/>
              </a:ext>
            </a:extLst>
          </p:cNvPr>
          <p:cNvSpPr txBox="1"/>
          <p:nvPr/>
        </p:nvSpPr>
        <p:spPr>
          <a:xfrm>
            <a:off x="943753" y="1285361"/>
            <a:ext cx="68052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Summary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Taking stock took time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There is a lot to the role 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Despite Covid …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	We are still running quality events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	Still engaging with all our members</a:t>
            </a:r>
          </a:p>
          <a:p>
            <a:pPr lvl="1"/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- Looking ahead …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	More benefit to all members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	Raise the brand awareness even more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	Increase value to every member</a:t>
            </a:r>
          </a:p>
          <a:p>
            <a:pPr lvl="1"/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	Carry on </a:t>
            </a:r>
            <a:r>
              <a:rPr lang="en-GB" sz="28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i-ug</a:t>
            </a:r>
            <a:r>
              <a:rPr lang="en-GB" sz="2800" i="1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ing</a:t>
            </a:r>
            <a:r>
              <a:rPr lang="en-GB" sz="28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		</a:t>
            </a:r>
            <a:r>
              <a:rPr lang="en-GB" sz="2800" b="1" i="1" dirty="0">
                <a:solidFill>
                  <a:srgbClr val="FFC000"/>
                </a:solidFill>
                <a:latin typeface="Myriad Pro Light" panose="020B0403030403020204" pitchFamily="34" charset="0"/>
              </a:rPr>
              <a:t>Thanks!</a:t>
            </a:r>
            <a:endParaRPr lang="en-GB" sz="3200" b="1" i="1" dirty="0">
              <a:solidFill>
                <a:srgbClr val="FFC000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D230A491-5527-49F2-9C2C-026F8820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5573726" y="0"/>
            <a:ext cx="6631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F6DA0EF8-AE4A-4D01-AE32-7D010DC5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-20782" y="0"/>
            <a:ext cx="6013622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F4F60-B839-43FB-89BE-10D8D46D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0000">
                        <a14:foregroundMark x1="33556" y1="43667" x2="24889" y2="39333"/>
                        <a14:foregroundMark x1="25618" y1="63539" x2="21333" y2="60667"/>
                        <a14:foregroundMark x1="21333" y1="60667" x2="20667" y2="62667"/>
                        <a14:foregroundMark x1="24000" y1="60000" x2="12222" y2="56333"/>
                        <a14:foregroundMark x1="12222" y1="56333" x2="6667" y2="70000"/>
                        <a14:backgroundMark x1="33111" y1="58000" x2="33333" y2="76333"/>
                        <a14:backgroundMark x1="33333" y1="76333" x2="46889" y2="74333"/>
                        <a14:backgroundMark x1="46889" y1="74333" x2="60000" y2="62333"/>
                        <a14:backgroundMark x1="60000" y1="62333" x2="61778" y2="47333"/>
                        <a14:backgroundMark x1="52889" y1="76000" x2="72667" y2="41333"/>
                        <a14:backgroundMark x1="72667" y1="41333" x2="83111" y2="35000"/>
                        <a14:backgroundMark x1="83111" y1="35000" x2="88889" y2="60333"/>
                        <a14:backgroundMark x1="88889" y1="60333" x2="84000" y2="81667"/>
                        <a14:backgroundMark x1="84000" y1="81667" x2="73333" y2="87333"/>
                        <a14:backgroundMark x1="73333" y1="87333" x2="56222" y2="83000"/>
                        <a14:backgroundMark x1="56222" y1="83000" x2="51778" y2="78333"/>
                      </a14:backgroundRemoval>
                    </a14:imgEffect>
                  </a14:imgLayer>
                </a14:imgProps>
              </a:ext>
            </a:extLst>
          </a:blip>
          <a:srcRect t="35440" r="59653"/>
          <a:stretch/>
        </p:blipFill>
        <p:spPr>
          <a:xfrm>
            <a:off x="4598624" y="5472752"/>
            <a:ext cx="1729388" cy="1844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493E4-815F-4B35-B03C-87E1CC479E43}"/>
              </a:ext>
            </a:extLst>
          </p:cNvPr>
          <p:cNvSpPr txBox="1"/>
          <p:nvPr/>
        </p:nvSpPr>
        <p:spPr>
          <a:xfrm>
            <a:off x="629834" y="1688523"/>
            <a:ext cx="836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Colin Spofford – Secretary and Treasurer </a:t>
            </a:r>
          </a:p>
        </p:txBody>
      </p:sp>
    </p:spTree>
    <p:extLst>
      <p:ext uri="{BB962C8B-B14F-4D97-AF65-F5344CB8AC3E}">
        <p14:creationId xmlns:p14="http://schemas.microsoft.com/office/powerpoint/2010/main" val="3715792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82351" y="2042049"/>
            <a:ext cx="9635069" cy="303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Its NOT about the money!!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Colin Spofford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i-UG Secretary &amp; Treasurer since 2011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Member since group began in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821094" y="700586"/>
            <a:ext cx="615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A0D3C379-1D28-4E88-9C22-D0AD48DD7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FF43BA0-5714-4568-8A12-771F83CE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E56BC4-19C9-4155-8B2B-01F8D7EC2A27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What is i-UG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31F5F-438D-4ECA-834C-BCE7EEDE601E}"/>
              </a:ext>
            </a:extLst>
          </p:cNvPr>
          <p:cNvSpPr txBox="1"/>
          <p:nvPr/>
        </p:nvSpPr>
        <p:spPr>
          <a:xfrm>
            <a:off x="954145" y="1241638"/>
            <a:ext cx="84090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“A community of like-minded technicians and IT Management”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There to: 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-generate benefit to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-evangelise the platform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-get the word out to a larger audience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-deliver education, education,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-bring people together</a:t>
            </a: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How?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Close Board (Specific Term-based Responsibilities)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Hands-on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Support from:-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Members, IBM, Vendor Members,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Funded through: 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Subscriptions, sponsorships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Partnering appropriately: 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Education organisations, publishing organisations, marketing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40C24B27-4476-41AE-9CB4-872FE4994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9635069" cy="5489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Currently in our 28</a:t>
            </a:r>
            <a:r>
              <a:rPr lang="en-GB" sz="2800" b="1" baseline="30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th</a:t>
            </a:r>
            <a:r>
              <a:rPr lang="en-GB" sz="28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 year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Many of the fundamental principles of the group are still applicable today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Also applies to the financial management of the group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We are an “Unincorporated 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</a:t>
            </a: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ssociation”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We are a Not for Profit Organisation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We are not a registered charity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We are not registered for VAT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We don’t tick many of the boxes of a commercial organisation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E8F0D-DAB5-4897-9791-96F276D5AE1F}"/>
              </a:ext>
            </a:extLst>
          </p:cNvPr>
          <p:cNvSpPr txBox="1"/>
          <p:nvPr/>
        </p:nvSpPr>
        <p:spPr>
          <a:xfrm>
            <a:off x="1511902" y="4208254"/>
            <a:ext cx="6549404" cy="2098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35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9635069" cy="502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Policy of re-investment</a:t>
            </a:r>
          </a:p>
          <a:p>
            <a:pPr marL="1884363" lvl="1" indent="-14271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Benefits to members</a:t>
            </a:r>
          </a:p>
          <a:p>
            <a:pPr marL="1790700" lvl="2" indent="-13430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Group awareness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Methods of </a:t>
            </a:r>
            <a:r>
              <a:rPr lang="en-GB" sz="28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Funding: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Membership subscriptions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Sponsorship of events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Occasional grants (when available)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EB66CD40-91B6-4E3D-96C7-59BD57056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66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9635069" cy="221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Membership options</a:t>
            </a:r>
            <a:endParaRPr lang="en-GB" sz="2800" b="1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</a:t>
            </a: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ndividual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Company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V</a:t>
            </a: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endor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C736E0ED-63DC-4565-98CC-B7CFF4DD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36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6B689FEC-257A-4B07-81F3-93E28757D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9635069" cy="503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Individual Membership</a:t>
            </a:r>
            <a:endParaRPr lang="en-GB" sz="2800" b="1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Primarily for an individual consultant or small company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Or larger company with just one employee who would like to attend events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Can attend up to 3 events each year FREE of charge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Access to historic presentation material from previous events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Offered normally 50% discount on other major events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If that employee can’t attend one of the events allowed to send a replacement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No additional charges for lunches or beverages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	</a:t>
            </a:r>
            <a:r>
              <a:rPr lang="en-GB" sz="20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Annual cost is just £180 GBP (Unchanged for 7 years)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</p:spTree>
    <p:extLst>
      <p:ext uri="{BB962C8B-B14F-4D97-AF65-F5344CB8AC3E}">
        <p14:creationId xmlns:p14="http://schemas.microsoft.com/office/powerpoint/2010/main" val="668714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9635069" cy="417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Company Membership</a:t>
            </a:r>
            <a:endParaRPr lang="en-GB" sz="2800" b="1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For larger companies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Same benefits as Individual Membership</a:t>
            </a:r>
          </a:p>
          <a:p>
            <a:pPr lvl="1" indent="45720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Up to 3 employees can attend up to 3 events each year FREE of charge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50% discount on attendance at other major i-UG events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Can send 3 different people to every event (Just let us know in advance)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	</a:t>
            </a:r>
            <a:r>
              <a:rPr lang="en-GB" sz="20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Annual cost is just £350 GBP (Unchanged for 7 years)</a:t>
            </a:r>
            <a:endParaRPr lang="en-GB" sz="20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082C79AC-FEEC-42F7-9293-AE73EDDD9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34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4EE4431A-4B3D-422B-B36A-82CEBB865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10356979" cy="5069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Vendor Membership  </a:t>
            </a:r>
            <a:r>
              <a:rPr lang="en-GB" sz="24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(New Kid on the block – Introduced in 2012)</a:t>
            </a:r>
            <a:endParaRPr lang="en-GB" sz="2400" b="1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Designed for Service Providers, ISVs &amp; Business Partners etc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Same benefits as Company Membership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Plus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Company Logos and links to landing pages from i-UG web 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Invitations to attend Vendor only meetings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Input into ideas &amp; planning for future events.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In addition we offer a large discount on sponsorship options (more later).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	</a:t>
            </a:r>
            <a:r>
              <a:rPr lang="en-GB" sz="2000" b="1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Annual cost is just £500 GBP (First change this year since 2013)</a:t>
            </a:r>
            <a:endParaRPr lang="en-GB" sz="20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		</a:t>
            </a: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</p:spTree>
    <p:extLst>
      <p:ext uri="{BB962C8B-B14F-4D97-AF65-F5344CB8AC3E}">
        <p14:creationId xmlns:p14="http://schemas.microsoft.com/office/powerpoint/2010/main" val="3410331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10356979" cy="420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Associate  Membership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Looking at this in the future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Designed for people who have moved away from industry or retired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Or possibly students?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Lower level of membership?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Additional costs for attending an event?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	Watch this space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		</a:t>
            </a: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424BDE61-F94D-430B-95F2-341A1705D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9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9"/>
            <a:ext cx="12210195" cy="68500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926607" y="1642087"/>
            <a:ext cx="10356979" cy="3143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 2008 we decided we had to change a few things 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Increase awareness of group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Increase attendances</a:t>
            </a:r>
            <a:endParaRPr lang="en-GB" sz="20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Increase members</a:t>
            </a: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Without increasing cost to members</a:t>
            </a:r>
            <a:endParaRPr lang="en-GB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3F9B2-DB09-4A29-9770-522494F3A47F}"/>
              </a:ext>
            </a:extLst>
          </p:cNvPr>
          <p:cNvSpPr txBox="1"/>
          <p:nvPr/>
        </p:nvSpPr>
        <p:spPr>
          <a:xfrm>
            <a:off x="926607" y="3941948"/>
            <a:ext cx="10356979" cy="360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Introduce an annual “Flagship” conference</a:t>
            </a:r>
          </a:p>
          <a:p>
            <a:pPr marL="447675" lvl="0" indent="-44767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More  educational sessions</a:t>
            </a:r>
            <a:endParaRPr lang="en-GB" sz="20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Expo area to allow Exhibitors/Sponsors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Increased revenue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Increased marketing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Utilise external resources  to handle complexity &amp; marketing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9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0DC86ED7-6980-46B1-9C44-74084D024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1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9"/>
            <a:ext cx="12210195" cy="68500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AA5F2D0B-C58A-4AF0-B9B9-A0D46BB9E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10356979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Longer term benefits of Flagship conference</a:t>
            </a: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014F5-E7EC-463D-BF8D-660EC3DAF8D2}"/>
              </a:ext>
            </a:extLst>
          </p:cNvPr>
          <p:cNvSpPr txBox="1"/>
          <p:nvPr/>
        </p:nvSpPr>
        <p:spPr>
          <a:xfrm>
            <a:off x="1045029" y="2905603"/>
            <a:ext cx="4721289" cy="315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More Education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International Speakers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Deep Dive Hands-on workshops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Invest in Social Media Marketing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Re-brand all i-UG meetings &amp; conferences</a:t>
            </a:r>
            <a:endParaRPr lang="en-GB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Increase membership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50072-9079-45A0-ABC0-1D7687028586}"/>
              </a:ext>
            </a:extLst>
          </p:cNvPr>
          <p:cNvSpPr txBox="1"/>
          <p:nvPr/>
        </p:nvSpPr>
        <p:spPr>
          <a:xfrm>
            <a:off x="5915608" y="2887446"/>
            <a:ext cx="5486400" cy="306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Introduce a “fun” element to events</a:t>
            </a:r>
            <a:r>
              <a:rPr lang="en-GB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Different venues</a:t>
            </a:r>
            <a:endParaRPr lang="en-GB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Gala Dinners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Prizes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effectLst/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Entertainment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Visits to Computer Museum in Manchester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National Museum of Computing (Bletchley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97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1FAF-DE94-4A51-B9C6-C2A8800D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3E77C-5218-4FDC-95BA-83DB38F45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765" cy="6927055"/>
          </a:xfrm>
        </p:spPr>
      </p:pic>
    </p:spTree>
    <p:extLst>
      <p:ext uri="{BB962C8B-B14F-4D97-AF65-F5344CB8AC3E}">
        <p14:creationId xmlns:p14="http://schemas.microsoft.com/office/powerpoint/2010/main" val="227935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0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FF43BA0-5714-4568-8A12-771F83CE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92543-272B-4712-89ED-6A61ED454ECF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0D6A9-C49B-4021-BFF7-8F2DD77C9CFE}"/>
              </a:ext>
            </a:extLst>
          </p:cNvPr>
          <p:cNvSpPr txBox="1"/>
          <p:nvPr/>
        </p:nvSpPr>
        <p:spPr>
          <a:xfrm>
            <a:off x="885077" y="1339756"/>
            <a:ext cx="78274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Established in 1993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We started as a Not for Profit organisation called N</a:t>
            </a:r>
            <a:r>
              <a:rPr lang="en-GB" sz="24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SUG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S/400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Changed to </a:t>
            </a:r>
            <a:r>
              <a:rPr lang="en-GB" sz="24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N</a:t>
            </a:r>
            <a:r>
              <a:rPr lang="en-GB" sz="2400" b="1" u="sng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4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SUG</a:t>
            </a: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Merged with CUA and re-christened ourselves </a:t>
            </a:r>
            <a:r>
              <a:rPr lang="en-GB" sz="24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i-UG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Member of Common Europe since 2010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Common</a:t>
            </a:r>
            <a:r>
              <a:rPr lang="en-GB" sz="24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 UK</a:t>
            </a: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2</a:t>
            </a:r>
            <a:r>
              <a:rPr lang="en-GB" sz="2400">
                <a:solidFill>
                  <a:schemeClr val="bg1"/>
                </a:solidFill>
                <a:latin typeface="Myriad Pro Light" panose="020B0403030403020204" pitchFamily="34" charset="0"/>
              </a:rPr>
              <a:t>7 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years face-to 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Last year ranged from Virtual to Hybrid</a:t>
            </a:r>
          </a:p>
        </p:txBody>
      </p:sp>
    </p:spTree>
    <p:extLst>
      <p:ext uri="{BB962C8B-B14F-4D97-AF65-F5344CB8AC3E}">
        <p14:creationId xmlns:p14="http://schemas.microsoft.com/office/powerpoint/2010/main" val="11702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9"/>
            <a:ext cx="12210195" cy="68500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10356979" cy="530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Some challenges </a:t>
            </a: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for the future…..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Live conferences or virtual?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Open or closed meetings?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Free or pre-paid membership?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Additional Benefits for members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3F67C2A2-6B4A-4D32-8153-9993AB1CF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2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9"/>
            <a:ext cx="12210195" cy="68500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DDB4D3D-1441-4127-90C3-AE7E38734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7080B-234B-4384-8CD4-C856E61657B6}"/>
              </a:ext>
            </a:extLst>
          </p:cNvPr>
          <p:cNvSpPr txBox="1"/>
          <p:nvPr/>
        </p:nvSpPr>
        <p:spPr>
          <a:xfrm>
            <a:off x="1045029" y="1977989"/>
            <a:ext cx="10356979" cy="506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Fundamental values still the same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Independent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Not for Profit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bg1"/>
              </a:solidFill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Myriad Pro Light" panose="020B0403030403020204"/>
                <a:ea typeface="DengXian" panose="02010600030101010101" pitchFamily="2" charset="-122"/>
                <a:cs typeface="Cordia New" panose="020B0304020202020204" pitchFamily="34" charset="-34"/>
              </a:rPr>
              <a:t>Education focused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	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https://www.i-ug.co.uk/how-to-become-a-member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effectLst/>
              <a:latin typeface="Myriad Pro Light" panose="020B0403030403020204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83589-E1DD-44BF-864D-6FBC56BF9209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the Funds</a:t>
            </a:r>
          </a:p>
        </p:txBody>
      </p:sp>
    </p:spTree>
    <p:extLst>
      <p:ext uri="{BB962C8B-B14F-4D97-AF65-F5344CB8AC3E}">
        <p14:creationId xmlns:p14="http://schemas.microsoft.com/office/powerpoint/2010/main" val="1977170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D230A491-5527-49F2-9C2C-026F8820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5573726" y="0"/>
            <a:ext cx="6631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F6DA0EF8-AE4A-4D01-AE32-7D010DC5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-20782" y="0"/>
            <a:ext cx="6013622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F4F60-B839-43FB-89BE-10D8D46D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0000">
                        <a14:foregroundMark x1="33556" y1="43667" x2="24889" y2="39333"/>
                        <a14:foregroundMark x1="25618" y1="63539" x2="21333" y2="60667"/>
                        <a14:foregroundMark x1="21333" y1="60667" x2="20667" y2="62667"/>
                        <a14:foregroundMark x1="24000" y1="60000" x2="12222" y2="56333"/>
                        <a14:foregroundMark x1="12222" y1="56333" x2="6667" y2="70000"/>
                        <a14:backgroundMark x1="33111" y1="58000" x2="33333" y2="76333"/>
                        <a14:backgroundMark x1="33333" y1="76333" x2="46889" y2="74333"/>
                        <a14:backgroundMark x1="46889" y1="74333" x2="60000" y2="62333"/>
                        <a14:backgroundMark x1="60000" y1="62333" x2="61778" y2="47333"/>
                        <a14:backgroundMark x1="52889" y1="76000" x2="72667" y2="41333"/>
                        <a14:backgroundMark x1="72667" y1="41333" x2="83111" y2="35000"/>
                        <a14:backgroundMark x1="83111" y1="35000" x2="88889" y2="60333"/>
                        <a14:backgroundMark x1="88889" y1="60333" x2="84000" y2="81667"/>
                        <a14:backgroundMark x1="84000" y1="81667" x2="73333" y2="87333"/>
                        <a14:backgroundMark x1="73333" y1="87333" x2="56222" y2="83000"/>
                        <a14:backgroundMark x1="56222" y1="83000" x2="51778" y2="78333"/>
                      </a14:backgroundRemoval>
                    </a14:imgEffect>
                  </a14:imgLayer>
                </a14:imgProps>
              </a:ext>
            </a:extLst>
          </a:blip>
          <a:srcRect t="35440" r="59653"/>
          <a:stretch/>
        </p:blipFill>
        <p:spPr>
          <a:xfrm>
            <a:off x="4598624" y="5472752"/>
            <a:ext cx="1729388" cy="184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381DCA-A577-409B-8FEC-8AAC27508C4D}"/>
              </a:ext>
            </a:extLst>
          </p:cNvPr>
          <p:cNvSpPr txBox="1"/>
          <p:nvPr/>
        </p:nvSpPr>
        <p:spPr>
          <a:xfrm>
            <a:off x="629834" y="1688523"/>
            <a:ext cx="67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Just to close…</a:t>
            </a:r>
          </a:p>
        </p:txBody>
      </p:sp>
    </p:spTree>
    <p:extLst>
      <p:ext uri="{BB962C8B-B14F-4D97-AF65-F5344CB8AC3E}">
        <p14:creationId xmlns:p14="http://schemas.microsoft.com/office/powerpoint/2010/main" val="4129967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21EC1B30-9E3C-4445-8793-E3E4B3BA4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CAAC45F7-6F93-479D-A578-9776C15B7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295" y="1457993"/>
            <a:ext cx="7776864" cy="4581128"/>
          </a:xfrm>
        </p:spPr>
        <p:txBody>
          <a:bodyPr>
            <a:normAutofit fontScale="70000" lnSpcReduction="20000"/>
          </a:bodyPr>
          <a:lstStyle/>
          <a:p>
            <a:pPr marL="0" lvl="1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STEM </a:t>
            </a:r>
          </a:p>
          <a:p>
            <a:pPr marL="901700" lvl="3" indent="-363538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Last year i-UG announced plans to get involved in: 		     Science, Technology, Engineering &amp; Maths activities</a:t>
            </a: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Mike, Steve &amp; Colin now STEM Ambassadors</a:t>
            </a: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Now Eddie Chaffin of ABP is an Ambassador</a:t>
            </a: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Encouraging other members to do same</a:t>
            </a: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Carried out first group activity late 2019</a:t>
            </a: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Hope to restart activities in 2021</a:t>
            </a:r>
          </a:p>
          <a:p>
            <a:pPr marL="857250" lvl="3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1" indent="-342900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en-GB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thaiDist">
              <a:buFont typeface="Wingdings" panose="05000000000000000000" pitchFamily="2" charset="2"/>
              <a:buChar char="Ø"/>
              <a:tabLst>
                <a:tab pos="272654" algn="l"/>
              </a:tabLst>
            </a:pP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endParaRPr lang="en-GB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85800" lvl="1" indent="-342900"/>
            <a:endParaRPr lang="en-GB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2" indent="0">
              <a:buNone/>
            </a:pPr>
            <a:endParaRPr lang="en-GB" sz="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42950" lvl="2" indent="0">
              <a:buNone/>
            </a:pPr>
            <a:endParaRPr lang="en-GB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AB808C-A130-431D-B8BB-7BFE53933A3A}"/>
              </a:ext>
            </a:extLst>
          </p:cNvPr>
          <p:cNvSpPr txBox="1">
            <a:spLocks/>
          </p:cNvSpPr>
          <p:nvPr/>
        </p:nvSpPr>
        <p:spPr>
          <a:xfrm>
            <a:off x="988411" y="606135"/>
            <a:ext cx="8532813" cy="6588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  <a:cs typeface="Arabic Typesetting" panose="020B0604020202020204" pitchFamily="66" charset="-78"/>
              </a:rPr>
              <a:t>Recent Activity…  stalled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  <a:cs typeface="Arabic Typesetting" panose="020B0604020202020204" pitchFamily="66" charset="-78"/>
              </a:rPr>
              <a:t> 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B62AF-9297-AD4C-B2BD-50F26A20BE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94" r="8710"/>
          <a:stretch/>
        </p:blipFill>
        <p:spPr>
          <a:xfrm>
            <a:off x="9445451" y="218614"/>
            <a:ext cx="2431674" cy="1612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6D98C64-9F4E-44A6-B95D-2D9B68F880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32" y="5748474"/>
            <a:ext cx="1584176" cy="760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A8217F5-BE59-4103-B7BC-C6CC9757E6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3297" r="7325" b="20216"/>
          <a:stretch/>
        </p:blipFill>
        <p:spPr>
          <a:xfrm>
            <a:off x="5431497" y="5696510"/>
            <a:ext cx="1555373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8411965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9BF7D-9D41-4321-B1A4-6A2257ADE39B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To sum-up…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7FB39-6494-43BA-86A3-C9244E55AD20}"/>
              </a:ext>
            </a:extLst>
          </p:cNvPr>
          <p:cNvSpPr txBox="1"/>
          <p:nvPr/>
        </p:nvSpPr>
        <p:spPr>
          <a:xfrm>
            <a:off x="963243" y="1478199"/>
            <a:ext cx="8576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 great deal of work is done by the Board and the Committee in the background – FOC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YOU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 can all help by helping to spread the word about i-UG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Any of you can get involved  - part time or more – by joining in on</a:t>
            </a:r>
          </a:p>
          <a:p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     Committee meetings where you can… or even volunteering to</a:t>
            </a:r>
          </a:p>
          <a:p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    join the Committee…</a:t>
            </a:r>
            <a:endParaRPr lang="en-GB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1700088F-A6F2-4DD1-928C-F810AD841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82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42159-8E50-424B-B244-8799C70B7E9B}"/>
              </a:ext>
            </a:extLst>
          </p:cNvPr>
          <p:cNvSpPr txBox="1"/>
          <p:nvPr/>
        </p:nvSpPr>
        <p:spPr>
          <a:xfrm>
            <a:off x="420711" y="874159"/>
            <a:ext cx="5902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is YOUR User Group…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C2CF8-DB72-4608-94E1-375CDC38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57" y="1293710"/>
            <a:ext cx="3796790" cy="2495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51EC4-AA73-4E78-BB0A-7FC8F9163373}"/>
              </a:ext>
            </a:extLst>
          </p:cNvPr>
          <p:cNvSpPr txBox="1"/>
          <p:nvPr/>
        </p:nvSpPr>
        <p:spPr>
          <a:xfrm>
            <a:off x="1761725" y="3886680"/>
            <a:ext cx="5902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 is YOUR 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i-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UG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7998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0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FF43BA0-5714-4568-8A12-771F83CE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92543-272B-4712-89ED-6A61ED454ECF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Core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0D6A9-C49B-4021-BFF7-8F2DD77C9CFE}"/>
              </a:ext>
            </a:extLst>
          </p:cNvPr>
          <p:cNvSpPr txBox="1"/>
          <p:nvPr/>
        </p:nvSpPr>
        <p:spPr>
          <a:xfrm>
            <a:off x="885077" y="1339756"/>
            <a:ext cx="78274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Above all else, we are </a:t>
            </a:r>
            <a:r>
              <a:rPr lang="en-GB" sz="2400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not</a:t>
            </a: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 controlled by any outside entity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-not IBM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-not large ISVs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-not Business Partners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-not Sponsors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-not Board Member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We do not tolerate sales oriented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We insist on education oriented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We encourage primarily IBM i centric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We are open to technologies that support </a:t>
            </a:r>
          </a:p>
          <a:p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	our members installations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i-UG is driven by passion, not payroll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Neither Board nor Committee are on a payroll!</a:t>
            </a:r>
            <a:endParaRPr lang="en-GB" sz="2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 Light" panose="020B0403030403020204" pitchFamily="34" charset="0"/>
              </a:rPr>
              <a:t>	(incurred costs are covered)</a:t>
            </a:r>
          </a:p>
        </p:txBody>
      </p:sp>
    </p:spTree>
    <p:extLst>
      <p:ext uri="{BB962C8B-B14F-4D97-AF65-F5344CB8AC3E}">
        <p14:creationId xmlns:p14="http://schemas.microsoft.com/office/powerpoint/2010/main" val="19347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869C29A6-466E-4BD0-BA9A-62947D7C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7958"/>
            <a:ext cx="12210195" cy="688302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9FF43BA0-5714-4568-8A12-771F83CE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6D765-03A5-47BA-AE0E-13DDA7EF72EE}"/>
              </a:ext>
            </a:extLst>
          </p:cNvPr>
          <p:cNvSpPr txBox="1"/>
          <p:nvPr/>
        </p:nvSpPr>
        <p:spPr>
          <a:xfrm>
            <a:off x="725170" y="700586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The Management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20D01-98F4-4AD2-AEDF-F9B7BA6DEE3D}"/>
              </a:ext>
            </a:extLst>
          </p:cNvPr>
          <p:cNvSpPr txBox="1"/>
          <p:nvPr/>
        </p:nvSpPr>
        <p:spPr>
          <a:xfrm>
            <a:off x="232702" y="1285361"/>
            <a:ext cx="52491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Secretary and Treasurer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Managing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Organising and minuting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Dealing with the Membership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Position currently held by </a:t>
            </a:r>
            <a:r>
              <a:rPr lang="en-GB" sz="16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Colin Spofford</a:t>
            </a:r>
          </a:p>
          <a:p>
            <a:pPr lvl="1"/>
            <a:endParaRPr lang="en-GB" sz="16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Technical Director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Technical direction for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Liaison with IBM at high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Check and Balance for all things technical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Side benefit – leading international speaker…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Position Currently held by </a:t>
            </a:r>
            <a:r>
              <a:rPr lang="en-GB" sz="16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Steve Bradshaw (Brad)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E7F23-74D7-404E-BF32-CF8C73BE6490}"/>
              </a:ext>
            </a:extLst>
          </p:cNvPr>
          <p:cNvSpPr txBox="1"/>
          <p:nvPr/>
        </p:nvSpPr>
        <p:spPr>
          <a:xfrm>
            <a:off x="4676934" y="1714895"/>
            <a:ext cx="4993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Marketing Co-Ordinator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Rationalise our messaging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Manage our marketing strategy… and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Drive Educational Event promotions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Position currently held by </a:t>
            </a:r>
            <a:r>
              <a:rPr lang="en-GB" sz="16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Steve Cast</a:t>
            </a:r>
          </a:p>
          <a:p>
            <a:pPr lvl="1"/>
            <a:endParaRPr lang="en-GB" sz="16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Chairman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Coordinate the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Position currently held by </a:t>
            </a:r>
            <a:r>
              <a:rPr lang="en-GB" sz="1600" b="1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Mike Ryan</a:t>
            </a:r>
          </a:p>
          <a:p>
            <a:pPr lvl="2"/>
            <a:endParaRPr lang="en-GB" sz="1600" b="1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DEC79-6947-4D1B-BE1A-A45D0ED275F4}"/>
              </a:ext>
            </a:extLst>
          </p:cNvPr>
          <p:cNvSpPr txBox="1"/>
          <p:nvPr/>
        </p:nvSpPr>
        <p:spPr>
          <a:xfrm>
            <a:off x="412397" y="4996930"/>
            <a:ext cx="52491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All equal status, no </a:t>
            </a:r>
            <a:r>
              <a:rPr lang="en-GB" sz="2000" u="sng" dirty="0">
                <a:solidFill>
                  <a:schemeClr val="bg1"/>
                </a:solidFill>
                <a:latin typeface="Myriad Pro Light" panose="020B0403030403020204" pitchFamily="34" charset="0"/>
              </a:rPr>
              <a:t>permanent</a:t>
            </a: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 responsibilities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Myriad Pro Light" panose="020B0403030403020204" pitchFamily="34" charset="0"/>
              </a:rPr>
              <a:t>Currently: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yriad Pro Light" panose="020B0403030403020204" pitchFamily="34" charset="0"/>
              </a:rPr>
              <a:t>Eddie Chaffin, Terry Bartlett, Sam Dix, Will Holland, George Willmott, Ron Hack…  Open to more…</a:t>
            </a:r>
            <a:endParaRPr lang="en-GB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D230A491-5527-49F2-9C2C-026F8820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5573726" y="0"/>
            <a:ext cx="6631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F6DA0EF8-AE4A-4D01-AE32-7D010DC5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B7D9FF"/>
              </a:clrFrom>
              <a:clrTo>
                <a:srgbClr val="B7D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2" b="15721"/>
          <a:stretch/>
        </p:blipFill>
        <p:spPr bwMode="auto">
          <a:xfrm>
            <a:off x="0" y="0"/>
            <a:ext cx="6013622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E290F-A38E-41DD-90B2-3B07A383D938}"/>
              </a:ext>
            </a:extLst>
          </p:cNvPr>
          <p:cNvSpPr txBox="1"/>
          <p:nvPr/>
        </p:nvSpPr>
        <p:spPr>
          <a:xfrm>
            <a:off x="627013" y="1688523"/>
            <a:ext cx="794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yriad Pro Light" panose="020B0403030403020204" pitchFamily="34" charset="0"/>
              </a:rPr>
              <a:t>Steve Bradshaw (Brad) – Technical Director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F4F60-B839-43FB-89BE-10D8D46D2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67" r="90000">
                        <a14:foregroundMark x1="33556" y1="43667" x2="24889" y2="39333"/>
                        <a14:foregroundMark x1="25618" y1="63539" x2="21333" y2="60667"/>
                        <a14:foregroundMark x1="21333" y1="60667" x2="20667" y2="62667"/>
                        <a14:foregroundMark x1="24000" y1="60000" x2="12222" y2="56333"/>
                        <a14:foregroundMark x1="12222" y1="56333" x2="6667" y2="70000"/>
                        <a14:backgroundMark x1="33111" y1="58000" x2="33333" y2="76333"/>
                        <a14:backgroundMark x1="33333" y1="76333" x2="46889" y2="74333"/>
                        <a14:backgroundMark x1="46889" y1="74333" x2="60000" y2="62333"/>
                        <a14:backgroundMark x1="60000" y1="62333" x2="61778" y2="47333"/>
                        <a14:backgroundMark x1="52889" y1="76000" x2="72667" y2="41333"/>
                        <a14:backgroundMark x1="72667" y1="41333" x2="83111" y2="35000"/>
                        <a14:backgroundMark x1="83111" y1="35000" x2="88889" y2="60333"/>
                        <a14:backgroundMark x1="88889" y1="60333" x2="84000" y2="81667"/>
                        <a14:backgroundMark x1="84000" y1="81667" x2="73333" y2="87333"/>
                        <a14:backgroundMark x1="73333" y1="87333" x2="56222" y2="83000"/>
                        <a14:backgroundMark x1="56222" y1="83000" x2="51778" y2="78333"/>
                      </a14:backgroundRemoval>
                    </a14:imgEffect>
                  </a14:imgLayer>
                </a14:imgProps>
              </a:ext>
            </a:extLst>
          </a:blip>
          <a:srcRect t="35440" r="59653"/>
          <a:stretch/>
        </p:blipFill>
        <p:spPr>
          <a:xfrm>
            <a:off x="4598624" y="5472752"/>
            <a:ext cx="1729388" cy="1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3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rgbClr val="059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rgbClr val="059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rgbClr val="4D4D4D"/>
              </a:solidFill>
              <a:latin typeface="Calibri" pitchFamily="34" charset="0"/>
            </a:endParaRPr>
          </a:p>
          <a:p>
            <a:pPr marL="914400" lvl="2" indent="0">
              <a:buNone/>
            </a:pPr>
            <a:endParaRPr lang="en-GB" dirty="0">
              <a:solidFill>
                <a:srgbClr val="4D4D4D"/>
              </a:solidFill>
              <a:latin typeface="Calibri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rgbClr val="B21D04"/>
              </a:solidFill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lvl="1" eaLnBrk="1" hangingPunct="1"/>
            <a:endParaRPr lang="en-GB" sz="20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dirty="0">
              <a:solidFill>
                <a:schemeClr val="tx2"/>
              </a:solidFill>
            </a:endParaRPr>
          </a:p>
          <a:p>
            <a:pPr lvl="1" eaLnBrk="1" hangingPunct="1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8524" y="116633"/>
            <a:ext cx="81339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Remember User groups make you happy!</a:t>
            </a: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They MAY NOT make you more attractive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They MIGHT make smarter</a:t>
            </a:r>
          </a:p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They WILL make you sound smarter</a:t>
            </a:r>
          </a:p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YOUR LOCAL USER GROUP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4DDA2-EA60-4CDE-AF4D-A8A7670BA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836713"/>
            <a:ext cx="5264866" cy="3168352"/>
          </a:xfrm>
          <a:prstGeom prst="rect">
            <a:avLst/>
          </a:prstGeom>
        </p:spPr>
      </p:pic>
      <p:pic>
        <p:nvPicPr>
          <p:cNvPr id="5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AD2B3AB5-0280-4CF0-98F0-FF9213B7E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82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528" y="1052514"/>
            <a:ext cx="8820472" cy="5805487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>
              <a:buNone/>
            </a:pPr>
            <a:r>
              <a:rPr lang="en-GB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									</a:t>
            </a:r>
          </a:p>
          <a:p>
            <a:pPr>
              <a:buNone/>
            </a:pP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457200" lvl="1" indent="0" fontAlgn="base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anose="020B0403030403020204" pitchFamily="34" charset="0"/>
            </a:endParaRPr>
          </a:p>
          <a:p>
            <a:pPr marL="914400" lvl="2" indent="0">
              <a:buNone/>
            </a:pPr>
            <a:endParaRPr lang="en-GB" sz="2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2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GB" sz="28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So far I have found 52 IBM i user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I’m told there are many more.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They are literally a goldmine of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Myriad Pro Light" panose="020B0403030403020204" pitchFamily="34" charset="0"/>
              </a:rPr>
              <a:t>Their members are wonderful people</a:t>
            </a:r>
            <a:endParaRPr lang="en-GB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 eaLnBrk="1" hangingPunct="1">
              <a:buNone/>
            </a:pPr>
            <a:endParaRPr lang="en-GB" sz="1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3" eaLnBrk="1" hangingPunct="1">
              <a:buFont typeface="Wingdings" pitchFamily="2" charset="2"/>
              <a:buNone/>
            </a:pPr>
            <a:endParaRPr lang="en-GB" sz="16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 eaLnBrk="1" hangingPunct="1"/>
            <a:endParaRPr lang="en-GB" sz="20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 eaLnBrk="1" hangingPunct="1"/>
            <a:endParaRPr lang="en-GB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 eaLnBrk="1" hangingPunct="1"/>
            <a:endParaRPr lang="en-GB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lvl="1" eaLnBrk="1" hangingPunct="1"/>
            <a:endParaRPr lang="en-GB" sz="32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97" y="987967"/>
            <a:ext cx="5010492" cy="3783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5520" y="11663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IBM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i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403030403020204" pitchFamily="34" charset="0"/>
              </a:rPr>
              <a:t> is a platform like no other</a:t>
            </a:r>
            <a:endParaRPr lang="en-GB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1B181-A296-4284-B4E7-386E3D34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38" y="3221709"/>
            <a:ext cx="1283866" cy="414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33A1D-C70C-46AF-A331-F497955BC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313" y="1603274"/>
            <a:ext cx="893172" cy="585744"/>
          </a:xfrm>
          <a:prstGeom prst="rect">
            <a:avLst/>
          </a:prstGeom>
        </p:spPr>
      </p:pic>
      <p:pic>
        <p:nvPicPr>
          <p:cNvPr id="8" name="Picture 2" descr="This cursed mountain no one is allowed to climb hides a ...">
            <a:extLst>
              <a:ext uri="{FF2B5EF4-FFF2-40B4-BE49-F238E27FC236}">
                <a16:creationId xmlns:a16="http://schemas.microsoft.com/office/drawing/2014/main" id="{6CB2ACCB-3551-4F03-B305-42DF7FF80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60" b="88287" l="3750" r="62167">
                        <a14:foregroundMark x1="47833" y1="23552" x2="47833" y2="23552"/>
                        <a14:foregroundMark x1="50917" y1="19018" x2="34500" y2="38287"/>
                        <a14:foregroundMark x1="34500" y1="38287" x2="31167" y2="49118"/>
                        <a14:foregroundMark x1="51167" y1="18892" x2="37750" y2="37783"/>
                        <a14:foregroundMark x1="37750" y1="37783" x2="36667" y2="45592"/>
                        <a14:foregroundMark x1="36667" y1="45592" x2="43583" y2="47103"/>
                        <a14:foregroundMark x1="43583" y1="47103" x2="49083" y2="60705"/>
                        <a14:foregroundMark x1="49083" y1="60705" x2="51667" y2="63098"/>
                        <a14:foregroundMark x1="27833" y1="50756" x2="20750" y2="55290"/>
                        <a14:foregroundMark x1="20750" y1="55290" x2="27500" y2="56927"/>
                        <a14:foregroundMark x1="27500" y1="56927" x2="35000" y2="63098"/>
                        <a14:foregroundMark x1="35000" y1="63098" x2="38917" y2="56927"/>
                        <a14:foregroundMark x1="38917" y1="56927" x2="27500" y2="50378"/>
                        <a14:foregroundMark x1="5083" y1="88035" x2="10083" y2="81612"/>
                        <a14:foregroundMark x1="10083" y1="81612" x2="5417" y2="86524"/>
                        <a14:foregroundMark x1="5750" y1="87154" x2="17333" y2="79849"/>
                        <a14:foregroundMark x1="17333" y1="79849" x2="19833" y2="73929"/>
                        <a14:foregroundMark x1="19833" y1="73929" x2="25583" y2="70277"/>
                        <a14:foregroundMark x1="25583" y1="70277" x2="33167" y2="72544"/>
                        <a14:foregroundMark x1="33167" y1="72544" x2="39083" y2="69395"/>
                        <a14:foregroundMark x1="39083" y1="69395" x2="52917" y2="75693"/>
                        <a14:foregroundMark x1="52917" y1="75693" x2="62167" y2="76574"/>
                        <a14:foregroundMark x1="5833" y1="87657" x2="13333" y2="84005"/>
                        <a14:foregroundMark x1="13333" y1="84005" x2="19000" y2="78086"/>
                        <a14:foregroundMark x1="19000" y1="78086" x2="22833" y2="70907"/>
                        <a14:foregroundMark x1="22833" y1="70907" x2="34167" y2="72292"/>
                        <a14:foregroundMark x1="34167" y1="72292" x2="41667" y2="69395"/>
                        <a14:foregroundMark x1="41667" y1="69395" x2="52417" y2="74181"/>
                        <a14:foregroundMark x1="52417" y1="74181" x2="57333" y2="85264"/>
                        <a14:foregroundMark x1="57333" y1="85264" x2="56500" y2="94207"/>
                        <a14:foregroundMark x1="56500" y1="94207" x2="57167" y2="87657"/>
                        <a14:foregroundMark x1="57167" y1="87657" x2="3750" y2="88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709" b="11973"/>
          <a:stretch/>
        </p:blipFill>
        <p:spPr bwMode="auto">
          <a:xfrm>
            <a:off x="8493455" y="0"/>
            <a:ext cx="3716740" cy="68989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190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2419</Words>
  <Application>Microsoft Office PowerPoint</Application>
  <PresentationFormat>Widescreen</PresentationFormat>
  <Paragraphs>574</Paragraphs>
  <Slides>45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Myriad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Ryan</dc:creator>
  <cp:lastModifiedBy>Colin Spofford</cp:lastModifiedBy>
  <cp:revision>5</cp:revision>
  <dcterms:created xsi:type="dcterms:W3CDTF">2021-06-17T14:58:07Z</dcterms:created>
  <dcterms:modified xsi:type="dcterms:W3CDTF">2021-07-08T11:47:09Z</dcterms:modified>
</cp:coreProperties>
</file>